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980738" cy="7885113"/>
  <p:notesSz cx="6797675" cy="9926638"/>
  <p:defaultTextStyle>
    <a:defPPr>
      <a:defRPr lang="ru-RU"/>
    </a:defPPr>
    <a:lvl1pPr marL="0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048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809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714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6193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5241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4289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333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238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5D7"/>
    <a:srgbClr val="6666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510" y="-72"/>
      </p:cViewPr>
      <p:guideLst>
        <p:guide orient="horz" pos="2484"/>
        <p:guide pos="34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609016054325279E-2"/>
          <c:y val="3.5055534211320412E-2"/>
          <c:w val="0.9647312140383143"/>
          <c:h val="0.861657861162326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7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0.12619198154732525"/>
                  <c:y val="6.37819228340055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30766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0.10049992845388855"/>
                  <c:y val="8.635496109128981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29796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3594636063595161E-2"/>
                  <c:y val="6.38426489562613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30827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0.24110611843681079"/>
                  <c:y val="7.011555387485279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36444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9.827898550724673E-2"/>
                  <c:y val="7.0640006748880407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32603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9.8866713482709243E-2"/>
                  <c:y val="7.327244964519218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34262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9444113932516563E-2"/>
                  <c:y val="7.035138515077249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67664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1.3504911796087475E-2"/>
                  <c:y val="7.61031150257991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35532</a:t>
                    </a:r>
                    <a:endParaRPr lang="en-US" dirty="0"/>
                  </a:p>
                </c:rich>
              </c:tx>
              <c:showVal val="1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>
                <a:solidFill>
                  <a:srgbClr val="4135D7"/>
                </a:solidFill>
              </a:ln>
            </c:spPr>
            <c:txPr>
              <a:bodyPr/>
              <a:lstStyle/>
              <a:p>
                <a:pPr>
                  <a:defRPr sz="1680" cap="none" normalizeH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cat>
          <c:val>
            <c:numRef>
              <c:f>Лист1!$B$2:$B$9</c:f>
              <c:numCache>
                <c:formatCode>0</c:formatCode>
                <c:ptCount val="8"/>
                <c:pt idx="0">
                  <c:v>29158.7</c:v>
                </c:pt>
                <c:pt idx="1">
                  <c:v>30958.3</c:v>
                </c:pt>
                <c:pt idx="2">
                  <c:v>31500.1</c:v>
                </c:pt>
                <c:pt idx="3">
                  <c:v>31658.400000000001</c:v>
                </c:pt>
                <c:pt idx="4">
                  <c:v>31740.9</c:v>
                </c:pt>
                <c:pt idx="5">
                  <c:v>32592</c:v>
                </c:pt>
                <c:pt idx="6">
                  <c:v>65149.3</c:v>
                </c:pt>
                <c:pt idx="7">
                  <c:v>34194.5</c:v>
                </c:pt>
              </c:numCache>
            </c:numRef>
          </c:val>
        </c:ser>
        <c:dLbls>
          <c:showVal val="1"/>
        </c:dLbls>
        <c:gapWidth val="0"/>
        <c:gapDepth val="0"/>
        <c:shape val="cylinder"/>
        <c:axId val="44604800"/>
        <c:axId val="44618880"/>
        <c:axId val="0"/>
      </c:bar3DChart>
      <c:catAx>
        <c:axId val="446048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50" b="0" i="1" cap="small" spc="10" normalizeH="0" baseline="30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44618880"/>
        <c:crosses val="autoZero"/>
        <c:auto val="1"/>
        <c:lblAlgn val="ctr"/>
        <c:lblOffset val="100"/>
      </c:catAx>
      <c:valAx>
        <c:axId val="44618880"/>
        <c:scaling>
          <c:orientation val="minMax"/>
        </c:scaling>
        <c:delete val="1"/>
        <c:axPos val="l"/>
        <c:numFmt formatCode="0" sourceLinked="1"/>
        <c:majorTickMark val="none"/>
        <c:tickLblPos val="none"/>
        <c:crossAx val="446048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0.07639</cdr:x>
      <cdr:y>0.66551</cdr:y>
    </cdr:from>
    <cdr:to>
      <cdr:x>0.13946</cdr:x>
      <cdr:y>0.91979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3857652"/>
          <a:ext cx="648806" cy="1473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0.75178</cdr:y>
    </cdr:from>
    <cdr:to>
      <cdr:x>0.32789</cdr:x>
      <cdr:y>0.81606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55" y="4357706"/>
          <a:ext cx="2872973" cy="37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0.40895</cdr:x>
      <cdr:y>0.6307</cdr:y>
    </cdr:from>
    <cdr:to>
      <cdr:x>0.45533</cdr:x>
      <cdr:y>0.86454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3767691" y="4095051"/>
          <a:ext cx="1355457" cy="47711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>
          <a:spAutoFit/>
        </a:bodyPr>
        <a:lstStyle xmlns:a="http://schemas.openxmlformats.org/drawingml/2006/main"/>
        <a:p xmlns:a="http://schemas.openxmlformats.org/drawingml/2006/main">
          <a:pPr algn="just">
            <a:lnSpc>
              <a:spcPts val="1000"/>
            </a:lnSpc>
          </a:pPr>
          <a:r>
            <a:rPr lang="ru-RU" sz="1400" dirty="0" smtClean="0">
              <a:solidFill>
                <a:srgbClr val="FFFF00"/>
              </a:solidFill>
            </a:rPr>
            <a:t>Младший медицинский персонал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0.19195</cdr:x>
      <cdr:y>0.65555</cdr:y>
    </cdr:from>
    <cdr:to>
      <cdr:x>0.22835</cdr:x>
      <cdr:y>0.87093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1537611" y="4236896"/>
          <a:ext cx="1248454" cy="374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Социальные работники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0.29167</cdr:x>
      <cdr:y>0.60389</cdr:y>
    </cdr:from>
    <cdr:to>
      <cdr:x>0.34296</cdr:x>
      <cdr:y>0.86653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2503011" y="3997848"/>
          <a:ext cx="1522397" cy="527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учреждений </a:t>
          </a:r>
          <a:r>
            <a:rPr lang="ru-RU" sz="1400" dirty="0" smtClean="0">
              <a:solidFill>
                <a:srgbClr val="FFFF00"/>
              </a:solidFill>
            </a:rPr>
            <a:t>культуры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0.52094</cdr:x>
      <cdr:y>0.60586</cdr:y>
    </cdr:from>
    <cdr:to>
      <cdr:x>0.57106</cdr:x>
      <cdr:y>0.8822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4815880" y="4054972"/>
          <a:ext cx="1601809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Средний </a:t>
          </a:r>
          <a:r>
            <a:rPr lang="ru-RU" sz="1400" dirty="0" smtClean="0">
              <a:solidFill>
                <a:srgbClr val="FFFF00"/>
              </a:solidFill>
            </a:rPr>
            <a:t>медицинский</a:t>
          </a:r>
          <a:r>
            <a:rPr lang="ru-RU" sz="1200" dirty="0" smtClean="0">
              <a:solidFill>
                <a:srgbClr val="FFFF00"/>
              </a:solidFill>
            </a:rPr>
            <a:t> персонал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0.75694</cdr:x>
      <cdr:y>0.46832</cdr:y>
    </cdr:from>
    <cdr:to>
      <cdr:x>0.7808</cdr:x>
      <cdr:y>0.82762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6868123" y="3633263"/>
          <a:ext cx="2082689" cy="245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врачи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0.2973</cdr:x>
      <cdr:y>0.11429</cdr:y>
    </cdr:from>
    <cdr:to>
      <cdr:x>0.41261</cdr:x>
      <cdr:y>0.29714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7454" y="571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0.0625</cdr:x>
      <cdr:y>0.61622</cdr:y>
    </cdr:from>
    <cdr:to>
      <cdr:x>0.12685</cdr:x>
      <cdr:y>0.88735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188111" y="4026734"/>
          <a:ext cx="1571637" cy="661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дошкольных </a:t>
          </a:r>
          <a:r>
            <a:rPr lang="ru-RU" sz="1400" dirty="0" smtClean="0">
              <a:solidFill>
                <a:srgbClr val="FFFF00"/>
              </a:solidFill>
            </a:rPr>
            <a:t>образовательных</a:t>
          </a:r>
          <a:r>
            <a:rPr lang="ru-RU" sz="1200" dirty="0" smtClean="0">
              <a:solidFill>
                <a:srgbClr val="FFFF00"/>
              </a:solidFill>
            </a:rPr>
            <a:t>  учреждений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0.63294</cdr:x>
      <cdr:y>0.60586</cdr:y>
    </cdr:from>
    <cdr:to>
      <cdr:x>0.68306</cdr:x>
      <cdr:y>0.86849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6007743" y="4015238"/>
          <a:ext cx="1522339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 учреждений общего образования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0.86111</cdr:x>
      <cdr:y>0.60389</cdr:y>
    </cdr:from>
    <cdr:to>
      <cdr:x>0.91122</cdr:x>
      <cdr:y>0.88114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8312512" y="4046262"/>
          <a:ext cx="1607085" cy="5154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Среднемесячная заработная плата работников по УР </a:t>
          </a:r>
          <a:endParaRPr lang="ru-RU" sz="14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736D-E93E-43BA-8D02-5B77B6F6DE8E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08038" y="744538"/>
            <a:ext cx="51816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56C2F-45B6-45A5-9E5A-92653BCA6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557" y="2449497"/>
            <a:ext cx="9333627" cy="16901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112" y="4468231"/>
            <a:ext cx="7686517" cy="20150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8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7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2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0487" y="363227"/>
            <a:ext cx="2966324" cy="77354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9607" y="363227"/>
            <a:ext cx="8717868" cy="773544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404" y="5066917"/>
            <a:ext cx="9333627" cy="156607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7404" y="3342049"/>
            <a:ext cx="9333627" cy="172486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8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77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6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55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44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33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22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11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9608" y="2115476"/>
            <a:ext cx="5841143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83761" y="2115476"/>
            <a:ext cx="5843050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8" y="1765025"/>
            <a:ext cx="4851733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38" y="2500604"/>
            <a:ext cx="4851733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8064" y="1765025"/>
            <a:ext cx="4853639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8064" y="2500604"/>
            <a:ext cx="4853639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9" y="313944"/>
            <a:ext cx="3612587" cy="13360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93163" y="313946"/>
            <a:ext cx="6138538" cy="6729725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39" y="1650035"/>
            <a:ext cx="3612587" cy="5393637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301" y="5519579"/>
            <a:ext cx="6588443" cy="6516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52301" y="704549"/>
            <a:ext cx="6588443" cy="4731068"/>
          </a:xfrm>
        </p:spPr>
        <p:txBody>
          <a:bodyPr/>
          <a:lstStyle>
            <a:lvl1pPr marL="0" indent="0">
              <a:buNone/>
              <a:defRPr sz="3800"/>
            </a:lvl1pPr>
            <a:lvl2pPr marL="538899" indent="0">
              <a:buNone/>
              <a:defRPr sz="3300"/>
            </a:lvl2pPr>
            <a:lvl3pPr marL="1077798" indent="0">
              <a:buNone/>
              <a:defRPr sz="2800"/>
            </a:lvl3pPr>
            <a:lvl4pPr marL="1616696" indent="0">
              <a:buNone/>
              <a:defRPr sz="2400"/>
            </a:lvl4pPr>
            <a:lvl5pPr marL="2155595" indent="0">
              <a:buNone/>
              <a:defRPr sz="2400"/>
            </a:lvl5pPr>
            <a:lvl6pPr marL="2694494" indent="0">
              <a:buNone/>
              <a:defRPr sz="2400"/>
            </a:lvl6pPr>
            <a:lvl7pPr marL="3233393" indent="0">
              <a:buNone/>
              <a:defRPr sz="2400"/>
            </a:lvl7pPr>
            <a:lvl8pPr marL="3772293" indent="0">
              <a:buNone/>
              <a:defRPr sz="2400"/>
            </a:lvl8pPr>
            <a:lvl9pPr marL="4311191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2301" y="6171198"/>
            <a:ext cx="6588443" cy="925405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  <a:prstGeom prst="rect">
            <a:avLst/>
          </a:prstGeom>
        </p:spPr>
        <p:txBody>
          <a:bodyPr vert="horz" lIns="107780" tIns="53890" rIns="107780" bIns="538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7" y="1839860"/>
            <a:ext cx="9882664" cy="5203810"/>
          </a:xfrm>
          <a:prstGeom prst="rect">
            <a:avLst/>
          </a:prstGeom>
        </p:spPr>
        <p:txBody>
          <a:bodyPr vert="horz" lIns="107780" tIns="53890" rIns="107780" bIns="538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9037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9EFF1-2E48-4C05-A051-0BDDA7310379}" type="datetimeFigureOut">
              <a:rPr lang="ru-RU" smtClean="0"/>
              <a:pPr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51752" y="7308333"/>
            <a:ext cx="3477234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69529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77798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174" indent="-404174" algn="l" defTabSz="107779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710" indent="-336812" algn="l" defTabSz="107779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247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6146" indent="-269449" algn="l" defTabSz="10777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044" indent="-269449" algn="l" defTabSz="10777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3943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2842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1741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0640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8899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798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6696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595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4494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3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22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1191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75395" y="1870854"/>
          <a:ext cx="10287072" cy="579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6833" y="442094"/>
            <a:ext cx="10429948" cy="1143008"/>
          </a:xfrm>
        </p:spPr>
        <p:txBody>
          <a:bodyPr>
            <a:noAutofit/>
          </a:bodyPr>
          <a:lstStyle/>
          <a:p>
            <a:r>
              <a:rPr lang="en-US" sz="2000" b="1" smtClean="0"/>
              <a:t/>
            </a:r>
            <a:br>
              <a:rPr lang="en-US" sz="2000" b="1" smtClean="0"/>
            </a:br>
            <a:r>
              <a:rPr lang="ru-RU" sz="2000" smtClean="0"/>
              <a:t>Уровень </a:t>
            </a:r>
            <a:r>
              <a:rPr lang="ru-RU" sz="2000" dirty="0" smtClean="0"/>
              <a:t>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</a:t>
            </a:r>
            <a:r>
              <a:rPr lang="en-US" sz="2000" dirty="0" smtClean="0"/>
              <a:t> </a:t>
            </a:r>
            <a:r>
              <a:rPr lang="ru-RU" sz="2000" dirty="0" smtClean="0"/>
              <a:t>по   Удмуртской          Республике</a:t>
            </a:r>
            <a:br>
              <a:rPr lang="ru-RU" sz="2000" dirty="0" smtClean="0"/>
            </a:br>
            <a:r>
              <a:rPr lang="ru-RU" sz="2000" dirty="0" smtClean="0"/>
              <a:t> за январь-июнь 2020 г.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рублей)</a:t>
            </a:r>
            <a:endParaRPr lang="ru-RU" sz="2000" dirty="0"/>
          </a:p>
        </p:txBody>
      </p:sp>
      <p:pic>
        <p:nvPicPr>
          <p:cNvPr id="7" name="Picture 2" descr="C:\Documents and Settings\sep12\Рабочий стол\картинки\7bb04f3cb06ab0c58ad76cec6bbc6ec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8361" y="3006452"/>
            <a:ext cx="875512" cy="1798301"/>
          </a:xfrm>
          <a:prstGeom prst="rect">
            <a:avLst/>
          </a:prstGeom>
          <a:noFill/>
        </p:spPr>
      </p:pic>
      <p:pic>
        <p:nvPicPr>
          <p:cNvPr id="1033" name="Picture 9" descr="C:\Documents and Settings\sep12\Рабочий стол\картинки\женщина-чистки-2086769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 contrast="16000"/>
          </a:blip>
          <a:srcRect t="4037" b="9171"/>
          <a:stretch>
            <a:fillRect/>
          </a:stretch>
        </p:blipFill>
        <p:spPr bwMode="auto">
          <a:xfrm>
            <a:off x="4194225" y="3366492"/>
            <a:ext cx="1143008" cy="1450502"/>
          </a:xfrm>
          <a:prstGeom prst="rect">
            <a:avLst/>
          </a:prstGeom>
          <a:noFill/>
        </p:spPr>
      </p:pic>
      <p:pic>
        <p:nvPicPr>
          <p:cNvPr id="1026" name="Picture 2" descr="N:\403\картинки\cartoon-orderly-pushing-old-lady-190105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143" t="949" r="11905"/>
          <a:stretch>
            <a:fillRect/>
          </a:stretch>
        </p:blipFill>
        <p:spPr bwMode="auto">
          <a:xfrm>
            <a:off x="1889969" y="3366492"/>
            <a:ext cx="1045893" cy="1632742"/>
          </a:xfrm>
          <a:prstGeom prst="rect">
            <a:avLst/>
          </a:prstGeom>
          <a:noFill/>
        </p:spPr>
      </p:pic>
      <p:pic>
        <p:nvPicPr>
          <p:cNvPr id="1034" name="Picture 10" descr="C:\Documents and Settings\sep12\Рабочий стол\таня\буклеты\x_a307932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 contrast="-34000"/>
          </a:blip>
          <a:srcRect/>
          <a:stretch>
            <a:fillRect/>
          </a:stretch>
        </p:blipFill>
        <p:spPr bwMode="auto">
          <a:xfrm>
            <a:off x="8847955" y="3013862"/>
            <a:ext cx="1357322" cy="186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N:\403\картинки\библиотека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" contrast="42000"/>
          </a:blip>
          <a:srcRect/>
          <a:stretch>
            <a:fillRect/>
          </a:stretch>
        </p:blipFill>
        <p:spPr bwMode="auto">
          <a:xfrm>
            <a:off x="3204353" y="2870986"/>
            <a:ext cx="1072946" cy="2105348"/>
          </a:xfrm>
          <a:prstGeom prst="rect">
            <a:avLst/>
          </a:prstGeom>
          <a:noFill/>
        </p:spPr>
      </p:pic>
      <p:pic>
        <p:nvPicPr>
          <p:cNvPr id="9" name="Picture 6" descr="F:\79013566_3640123_90263c3a03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04947" y="1227912"/>
            <a:ext cx="1023855" cy="1532856"/>
          </a:xfrm>
          <a:prstGeom prst="rect">
            <a:avLst/>
          </a:prstGeom>
          <a:noFill/>
        </p:spPr>
      </p:pic>
      <p:pic>
        <p:nvPicPr>
          <p:cNvPr id="1035" name="Picture 11" descr="C:\Documents and Settings\sep12\Рабочий стол\таня\буклеты\картинки\1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4023" y="3156738"/>
            <a:ext cx="1233488" cy="1850233"/>
          </a:xfrm>
          <a:prstGeom prst="rect">
            <a:avLst/>
          </a:prstGeom>
          <a:noFill/>
        </p:spPr>
      </p:pic>
      <p:pic>
        <p:nvPicPr>
          <p:cNvPr id="1036" name="Picture 12" descr="C:\Documents and Settings\sep12\Рабочий стол\таня\буклеты\506528656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13" y="3006452"/>
            <a:ext cx="642942" cy="174835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1973</TotalTime>
  <Words>34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 по   Удмуртской          Республике  за январь-июнь 2020 г. (рублей)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OEM</cp:lastModifiedBy>
  <cp:revision>234</cp:revision>
  <dcterms:created xsi:type="dcterms:W3CDTF">2015-09-07T13:31:04Z</dcterms:created>
  <dcterms:modified xsi:type="dcterms:W3CDTF">2020-08-20T12:11:02Z</dcterms:modified>
</cp:coreProperties>
</file>